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452" r:id="rId3"/>
    <p:sldId id="436" r:id="rId4"/>
    <p:sldId id="437" r:id="rId5"/>
    <p:sldId id="458" r:id="rId6"/>
    <p:sldId id="455" r:id="rId7"/>
    <p:sldId id="456" r:id="rId8"/>
    <p:sldId id="432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46C4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567"/>
    <p:restoredTop sz="85304"/>
  </p:normalViewPr>
  <p:slideViewPr>
    <p:cSldViewPr snapToGrid="0" snapToObjects="1">
      <p:cViewPr varScale="1">
        <p:scale>
          <a:sx n="140" d="100"/>
          <a:sy n="140" d="100"/>
        </p:scale>
        <p:origin x="218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0E02E4-9B88-4C45-9AAA-D2877D417A00}" type="datetimeFigureOut">
              <a:rPr lang="en-US" smtClean="0"/>
              <a:t>8/22/23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31CF9B-5AD3-9F40-B884-C9CB4D43B9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255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31CF9B-5AD3-9F40-B884-C9CB4D43B9E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028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3F0AAF-BBA0-4A4E-91D0-71588EC1B7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B692D4-8A3F-F54C-9B32-AA3FF1A184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2D13DC-3067-A04F-B9A4-A01BE25B7B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4F417C-916B-D342-A972-53A60FBC8C3C}" type="datetimeFigureOut">
              <a:rPr lang="en-US" smtClean="0"/>
              <a:t>8/22/23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2F425A-DB73-C648-99B2-8A63EA89F0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2C0ADC-D5AA-134A-AD69-86B9D3919D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F5544-FD80-1A40-8996-0FF1F57EB2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0929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42CBB6-A9A2-3B44-A7C3-E6D6FED11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F6B9D2-009E-AB45-93D7-3632C97511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C9F1E8-C0E8-E644-AE1B-AB6EA10FEA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4F417C-916B-D342-A972-53A60FBC8C3C}" type="datetimeFigureOut">
              <a:rPr lang="en-US" smtClean="0"/>
              <a:t>8/22/23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0782B4-59A3-4F44-B3F1-6A70AEDD6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3CFA75-1670-AE4F-AB80-DC32B5AC2D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F5544-FD80-1A40-8996-0FF1F57EB2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7460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5A516BF-3C3F-1949-847D-963A685AE27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C8CE1E-B68D-A949-B3CC-4EE9D5058F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54AE9F-5BE4-614D-AA6B-F1A23D5E62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4F417C-916B-D342-A972-53A60FBC8C3C}" type="datetimeFigureOut">
              <a:rPr lang="en-US" smtClean="0"/>
              <a:t>8/22/23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757B0A-6B22-D744-8F76-DE3C3D81CB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A6012F-5997-C648-9362-FDFC863548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F5544-FD80-1A40-8996-0FF1F57EB2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9127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620B11-0FE9-7E48-8CA0-9734607F4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9D28B3-A0B2-164E-8139-34817533EB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448084-538E-324D-9DD6-B612C0D8AF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4F417C-916B-D342-A972-53A60FBC8C3C}" type="datetimeFigureOut">
              <a:rPr lang="en-US" smtClean="0"/>
              <a:t>8/22/23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2B6AA5-E216-E84D-84D6-328F14E762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398911-38AF-754C-A825-ADC430DDEF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F5544-FD80-1A40-8996-0FF1F57EB2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6516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CB2978-FF6C-4E46-8308-762ED6C84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423354-EDA8-6B4E-9210-84A4E6E8CA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398EB4-A853-1A45-8BC8-8F5168975C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4F417C-916B-D342-A972-53A60FBC8C3C}" type="datetimeFigureOut">
              <a:rPr lang="en-US" smtClean="0"/>
              <a:t>8/22/23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6F515B-8094-5A41-8CE5-C48428A765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D706F3-00B0-0247-B2FE-D595B91025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F5544-FD80-1A40-8996-0FF1F57EB2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5249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DC8365-C314-4343-8D1A-D3B4575D1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8C5111-108B-8948-B843-C735059D1A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3DC7C2-C009-E54F-A693-49F689726B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7F6370-1129-A647-B11C-31E3D16357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4F417C-916B-D342-A972-53A60FBC8C3C}" type="datetimeFigureOut">
              <a:rPr lang="en-US" smtClean="0"/>
              <a:t>8/22/23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3D4DF0-519D-C94A-A6B2-3AEBC4CF63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A45691-86AC-2646-B7C8-E787B0F4AE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F5544-FD80-1A40-8996-0FF1F57EB2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8365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2A319D-3B97-884B-BEDD-48DBEFD6B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12191C-DE45-8242-A8BF-B6DA8CCCE1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F0E537-9984-B345-83BD-F363DE636A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DAEAC7-0815-8A45-AC5B-E9282633D0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04630C9-C1FD-DB4E-AFCE-9A5EF3741C1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EC9A2A-FDA0-C245-908F-6BF7F95E08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4F417C-916B-D342-A972-53A60FBC8C3C}" type="datetimeFigureOut">
              <a:rPr lang="en-US" smtClean="0"/>
              <a:t>8/22/23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529082-64B0-E14F-B27B-7F141D4A96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A7473DB-E3A6-9B41-A97D-944A945F61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F5544-FD80-1A40-8996-0FF1F57EB2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9028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34269-35C8-EE4C-9A1C-9142E3328B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612419-3A6D-5E43-958E-E7EEC072EE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4F417C-916B-D342-A972-53A60FBC8C3C}" type="datetimeFigureOut">
              <a:rPr lang="en-US" smtClean="0"/>
              <a:t>8/22/23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0C6DCF-24AC-F140-BD0E-63419C9CC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C8A8C9-3CCD-C642-B19C-82B8C416E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F5544-FD80-1A40-8996-0FF1F57EB2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453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796544F-C6A7-4240-91E3-451577D342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4F417C-916B-D342-A972-53A60FBC8C3C}" type="datetimeFigureOut">
              <a:rPr lang="en-US" smtClean="0"/>
              <a:t>8/22/23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FC06A2C-707F-1641-A191-CBFC8B1B7C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FD27A0-AF86-7844-86F9-B689F67469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F5544-FD80-1A40-8996-0FF1F57EB2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8471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286303-02B5-F74E-BD10-427E4DAE5F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CDB11A-1091-494E-9129-F1A2F5A4D6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B18426-4832-0445-A042-E01FA65117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173C8D-0D76-2B4E-BD48-16AC072059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4F417C-916B-D342-A972-53A60FBC8C3C}" type="datetimeFigureOut">
              <a:rPr lang="en-US" smtClean="0"/>
              <a:t>8/22/23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D0763F-F4A8-9D48-8B1F-A2EDD60170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6C455A-68B3-714F-BB2A-FB52031A1D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F5544-FD80-1A40-8996-0FF1F57EB2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5041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2FDC7F-4FA9-DA4B-847E-AC72B7290C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BCCA2B6-E5B8-BF42-81BA-A0F6A0E56C3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05926E-6A1C-7443-A726-B6AA6C88A0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DF44FF-D090-E74F-9ABC-E1A7F33617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4F417C-916B-D342-A972-53A60FBC8C3C}" type="datetimeFigureOut">
              <a:rPr lang="en-US" smtClean="0"/>
              <a:t>8/22/23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3B706D-F037-534F-B555-66FFF369E3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C7133B-562D-CE46-9EB7-F4E449D14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F5544-FD80-1A40-8996-0FF1F57EB2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1923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94A9BA4-2CE3-C044-BE25-011DC28E1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BF8C45-7C99-444D-8398-084CBB087C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A7124E-F839-074D-B9D5-62252938F0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4F417C-916B-D342-A972-53A60FBC8C3C}" type="datetimeFigureOut">
              <a:rPr lang="en-US" smtClean="0"/>
              <a:t>8/22/23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11000D-E4D9-1F4C-97D0-24282FD15E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D8A137-7C0C-D54C-BD1A-3CE96DBC28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3F5544-FD80-1A40-8996-0FF1F57EB2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8954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jpeg"/><Relationship Id="rId14" Type="http://schemas.openxmlformats.org/officeDocument/2006/relationships/image" Target="../media/image13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github.com/facebookresearch/personal-timeline" TargetMode="Externa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F003D-41FE-E64B-912C-353B9F3E61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820" y="598461"/>
            <a:ext cx="9996359" cy="2387600"/>
          </a:xfrm>
        </p:spPr>
        <p:txBody>
          <a:bodyPr>
            <a:normAutofit fontScale="90000"/>
          </a:bodyPr>
          <a:lstStyle/>
          <a:p>
            <a:r>
              <a:rPr lang="en-US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Undecentralized</a:t>
            </a: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Personal Digital Data </a:t>
            </a:r>
            <a:b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endParaRPr lang="en-US" b="1" i="0" dirty="0">
              <a:solidFill>
                <a:srgbClr val="333333"/>
              </a:solidFill>
              <a:effectLst/>
              <a:latin typeface="Muli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A0DAD2D-1DBE-D24D-9C1F-2505717A8D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429000"/>
            <a:ext cx="9144000" cy="1655762"/>
          </a:xfrm>
        </p:spPr>
        <p:txBody>
          <a:bodyPr>
            <a:noAutofit/>
          </a:bodyPr>
          <a:lstStyle/>
          <a:p>
            <a:r>
              <a:rPr lang="en-US" sz="3600" dirty="0"/>
              <a:t>Alon Halevy</a:t>
            </a:r>
          </a:p>
          <a:p>
            <a:r>
              <a:rPr lang="en-US" sz="3200" dirty="0"/>
              <a:t>Meta, Reality Labs Research </a:t>
            </a:r>
          </a:p>
          <a:p>
            <a:r>
              <a:rPr lang="en-US" sz="3200" dirty="0"/>
              <a:t>August 27, 2023</a:t>
            </a:r>
          </a:p>
        </p:txBody>
      </p:sp>
    </p:spTree>
    <p:extLst>
      <p:ext uri="{BB962C8B-B14F-4D97-AF65-F5344CB8AC3E}">
        <p14:creationId xmlns:p14="http://schemas.microsoft.com/office/powerpoint/2010/main" val="40809577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A7079F-1B15-6732-2109-45A593B7BD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Care About Personal Data?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31E63A-AA2E-2C59-6D53-6EF3E01B5B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We create personal digital data throughout our day. </a:t>
            </a:r>
          </a:p>
          <a:p>
            <a:r>
              <a:rPr lang="en-US" dirty="0"/>
              <a:t>Significant attention on: what are </a:t>
            </a:r>
            <a:r>
              <a:rPr lang="en-US" i="1" dirty="0"/>
              <a:t>corporations</a:t>
            </a:r>
            <a:r>
              <a:rPr lang="en-US" dirty="0"/>
              <a:t> doing with this data?</a:t>
            </a:r>
          </a:p>
          <a:p>
            <a:r>
              <a:rPr lang="en-US" dirty="0"/>
              <a:t>Our interest: what are </a:t>
            </a:r>
            <a:r>
              <a:rPr lang="en-US" i="1" dirty="0"/>
              <a:t>we </a:t>
            </a:r>
            <a:r>
              <a:rPr lang="en-US" dirty="0"/>
              <a:t>doing with our data? </a:t>
            </a:r>
          </a:p>
          <a:p>
            <a:endParaRPr lang="en-US" dirty="0"/>
          </a:p>
          <a:p>
            <a:r>
              <a:rPr lang="en-US" dirty="0"/>
              <a:t>The ideas on personal data date back to </a:t>
            </a:r>
            <a:r>
              <a:rPr lang="en-US" dirty="0" err="1"/>
              <a:t>Vannevar</a:t>
            </a:r>
            <a:r>
              <a:rPr lang="en-US" dirty="0"/>
              <a:t> Bush in 1945. </a:t>
            </a:r>
          </a:p>
          <a:p>
            <a:pPr lvl="1"/>
            <a:r>
              <a:rPr lang="en-US" dirty="0" err="1"/>
              <a:t>MyLifeBits</a:t>
            </a:r>
            <a:r>
              <a:rPr lang="en-US" dirty="0"/>
              <a:t> (Gordon Bell @MSR) and many other projects since.</a:t>
            </a:r>
          </a:p>
          <a:p>
            <a:r>
              <a:rPr lang="en-US" dirty="0"/>
              <a:t>Our life is even more digital now:</a:t>
            </a:r>
          </a:p>
          <a:p>
            <a:pPr lvl="1"/>
            <a:r>
              <a:rPr lang="en-US" dirty="0"/>
              <a:t>Always-on perception (smart glasses) may be coming.</a:t>
            </a:r>
          </a:p>
          <a:p>
            <a:pPr lvl="1"/>
            <a:r>
              <a:rPr lang="en-US" dirty="0"/>
              <a:t>Personal AI assistants may be coming.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37495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7DB2C0-A863-A9E3-4DCA-0ACF5D7E1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355" y="120556"/>
            <a:ext cx="10515600" cy="1325563"/>
          </a:xfrm>
        </p:spPr>
        <p:txBody>
          <a:bodyPr/>
          <a:lstStyle/>
          <a:p>
            <a:r>
              <a:rPr lang="en-US" dirty="0"/>
              <a:t>Imagine an Eco-System of Personal Data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1AF996-EF1D-06AA-A82C-1F1AEF193E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185" y="1820108"/>
            <a:ext cx="737049" cy="711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30" descr="The Complete Apple Watch Icons &amp; Symbols Guide (2022)">
            <a:extLst>
              <a:ext uri="{FF2B5EF4-FFF2-40B4-BE49-F238E27FC236}">
                <a16:creationId xmlns:a16="http://schemas.microsoft.com/office/drawing/2014/main" id="{0DA4CF00-15A8-1E38-44C0-0FC2E7009E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283" y="2681862"/>
            <a:ext cx="510851" cy="833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0" descr="Maps - Apple">
            <a:extLst>
              <a:ext uri="{FF2B5EF4-FFF2-40B4-BE49-F238E27FC236}">
                <a16:creationId xmlns:a16="http://schemas.microsoft.com/office/drawing/2014/main" id="{F6DEC038-7468-A7DD-3600-68438B8716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905" y="3666246"/>
            <a:ext cx="563605" cy="563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0" descr="Spotify - Free music icons">
            <a:extLst>
              <a:ext uri="{FF2B5EF4-FFF2-40B4-BE49-F238E27FC236}">
                <a16:creationId xmlns:a16="http://schemas.microsoft.com/office/drawing/2014/main" id="{D65FB2F8-B01C-24D4-D004-38A2D196E4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341" y="4380402"/>
            <a:ext cx="696732" cy="696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Smart glasses - Free technology icons">
            <a:extLst>
              <a:ext uri="{FF2B5EF4-FFF2-40B4-BE49-F238E27FC236}">
                <a16:creationId xmlns:a16="http://schemas.microsoft.com/office/drawing/2014/main" id="{324E0E46-2D2C-C5D1-87A2-978BEB70FB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434" y="5227685"/>
            <a:ext cx="675639" cy="675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Library - Free education icons">
            <a:extLst>
              <a:ext uri="{FF2B5EF4-FFF2-40B4-BE49-F238E27FC236}">
                <a16:creationId xmlns:a16="http://schemas.microsoft.com/office/drawing/2014/main" id="{055FECE8-132C-5188-5E7B-45AB8B7BD0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474" y="6053873"/>
            <a:ext cx="746760" cy="746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Timeline - Free edit tools icons">
            <a:extLst>
              <a:ext uri="{FF2B5EF4-FFF2-40B4-BE49-F238E27FC236}">
                <a16:creationId xmlns:a16="http://schemas.microsoft.com/office/drawing/2014/main" id="{8FC65977-056B-D3F8-C0AC-84E08F8AA9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7952" y="2920809"/>
            <a:ext cx="2450349" cy="2450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8826968-55D6-BD7F-F181-8B7A224C887B}"/>
              </a:ext>
            </a:extLst>
          </p:cNvPr>
          <p:cNvSpPr/>
          <p:nvPr/>
        </p:nvSpPr>
        <p:spPr>
          <a:xfrm>
            <a:off x="2598454" y="2398124"/>
            <a:ext cx="2158555" cy="35052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B35B67-E067-492F-F3B9-3A16A6466C6A}"/>
              </a:ext>
            </a:extLst>
          </p:cNvPr>
          <p:cNvSpPr txBox="1"/>
          <p:nvPr/>
        </p:nvSpPr>
        <p:spPr>
          <a:xfrm>
            <a:off x="2710558" y="1395192"/>
            <a:ext cx="23533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Personal timeline</a:t>
            </a:r>
          </a:p>
        </p:txBody>
      </p:sp>
      <p:pic>
        <p:nvPicPr>
          <p:cNvPr id="1034" name="Picture 10" descr="Food Icon PNG Images, Vectors Free Download - Pngtree">
            <a:extLst>
              <a:ext uri="{FF2B5EF4-FFF2-40B4-BE49-F238E27FC236}">
                <a16:creationId xmlns:a16="http://schemas.microsoft.com/office/drawing/2014/main" id="{A1B49EEC-EA63-F447-AC98-2919A3C6D6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6141" y="4919854"/>
            <a:ext cx="914213" cy="914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Reading book - Free people icons">
            <a:extLst>
              <a:ext uri="{FF2B5EF4-FFF2-40B4-BE49-F238E27FC236}">
                <a16:creationId xmlns:a16="http://schemas.microsoft.com/office/drawing/2014/main" id="{7D794789-0274-35F0-5117-A4102699C5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6141" y="3703523"/>
            <a:ext cx="1059016" cy="1059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Travel - Free travel icons">
            <a:extLst>
              <a:ext uri="{FF2B5EF4-FFF2-40B4-BE49-F238E27FC236}">
                <a16:creationId xmlns:a16="http://schemas.microsoft.com/office/drawing/2014/main" id="{E8247820-EB20-EEC7-A837-855F0C8EEF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5155" y="3768313"/>
            <a:ext cx="960455" cy="960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Exercise - Free people icons">
            <a:extLst>
              <a:ext uri="{FF2B5EF4-FFF2-40B4-BE49-F238E27FC236}">
                <a16:creationId xmlns:a16="http://schemas.microsoft.com/office/drawing/2014/main" id="{3C2B3481-8CB3-A49B-26CB-CF6D4A85BF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5899" y="4972708"/>
            <a:ext cx="685565" cy="685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DE22A57-49F8-8646-2600-DAE165CB55A2}"/>
              </a:ext>
            </a:extLst>
          </p:cNvPr>
          <p:cNvSpPr txBox="1"/>
          <p:nvPr/>
        </p:nvSpPr>
        <p:spPr>
          <a:xfrm>
            <a:off x="0" y="1386066"/>
            <a:ext cx="2082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Personal digital data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7EFD60-E53D-F1D5-8751-BC284FC1DE74}"/>
              </a:ext>
            </a:extLst>
          </p:cNvPr>
          <p:cNvSpPr txBox="1"/>
          <p:nvPr/>
        </p:nvSpPr>
        <p:spPr>
          <a:xfrm>
            <a:off x="5692153" y="1386066"/>
            <a:ext cx="2566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Smaller summaries of me</a:t>
            </a:r>
          </a:p>
        </p:txBody>
      </p:sp>
      <p:pic>
        <p:nvPicPr>
          <p:cNvPr id="1044" name="Picture 20" descr="Part 2 me icon - Free Social Media Native Line Icons | Free icons">
            <a:extLst>
              <a:ext uri="{FF2B5EF4-FFF2-40B4-BE49-F238E27FC236}">
                <a16:creationId xmlns:a16="http://schemas.microsoft.com/office/drawing/2014/main" id="{EAAEAAF8-2B41-52A0-7440-267D65DD55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5382" y="2490038"/>
            <a:ext cx="1156305" cy="1156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Chatbot Icon Images – Browse 37,287 Stock Photos, Vectors, and Video |  Adobe Stock">
            <a:extLst>
              <a:ext uri="{FF2B5EF4-FFF2-40B4-BE49-F238E27FC236}">
                <a16:creationId xmlns:a16="http://schemas.microsoft.com/office/drawing/2014/main" id="{C7098B90-310E-A442-4880-3B29C84B30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0758" y="1896343"/>
            <a:ext cx="1579880" cy="1579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Online shop - Free business icons">
            <a:extLst>
              <a:ext uri="{FF2B5EF4-FFF2-40B4-BE49-F238E27FC236}">
                <a16:creationId xmlns:a16="http://schemas.microsoft.com/office/drawing/2014/main" id="{33F28863-5A97-75D2-2120-4FE1A6A6EF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1189" y="3612200"/>
            <a:ext cx="1059017" cy="1059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Metaverse icon PNG and SVG Vector Free Download">
            <a:extLst>
              <a:ext uri="{FF2B5EF4-FFF2-40B4-BE49-F238E27FC236}">
                <a16:creationId xmlns:a16="http://schemas.microsoft.com/office/drawing/2014/main" id="{2434D054-6047-A863-DFFE-D5FA60BF35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3035" y="4919854"/>
            <a:ext cx="1355324" cy="1099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FF89873-1170-6EB1-E2DD-9A0E16C4A505}"/>
              </a:ext>
            </a:extLst>
          </p:cNvPr>
          <p:cNvCxnSpPr>
            <a:stCxn id="3" idx="3"/>
          </p:cNvCxnSpPr>
          <p:nvPr/>
        </p:nvCxnSpPr>
        <p:spPr>
          <a:xfrm>
            <a:off x="1298234" y="2175710"/>
            <a:ext cx="1300220" cy="16850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13AE56F-9E22-EB91-1A50-7A3CA5E71126}"/>
              </a:ext>
            </a:extLst>
          </p:cNvPr>
          <p:cNvCxnSpPr>
            <a:stCxn id="5" idx="3"/>
          </p:cNvCxnSpPr>
          <p:nvPr/>
        </p:nvCxnSpPr>
        <p:spPr>
          <a:xfrm>
            <a:off x="1185134" y="3098779"/>
            <a:ext cx="1448253" cy="7620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46B93AD-2DE5-87FE-8A4D-35DEAB7BBDD2}"/>
              </a:ext>
            </a:extLst>
          </p:cNvPr>
          <p:cNvCxnSpPr>
            <a:stCxn id="6" idx="3"/>
          </p:cNvCxnSpPr>
          <p:nvPr/>
        </p:nvCxnSpPr>
        <p:spPr>
          <a:xfrm flipV="1">
            <a:off x="1211510" y="3883761"/>
            <a:ext cx="1395501" cy="642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5B6EF82-1A34-1B7F-64D1-FC486EE0599D}"/>
              </a:ext>
            </a:extLst>
          </p:cNvPr>
          <p:cNvCxnSpPr>
            <a:stCxn id="7" idx="3"/>
          </p:cNvCxnSpPr>
          <p:nvPr/>
        </p:nvCxnSpPr>
        <p:spPr>
          <a:xfrm flipV="1">
            <a:off x="1278073" y="3883761"/>
            <a:ext cx="1355314" cy="8450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BF3DF70-7547-000F-B9D4-45E9A9AE1E8B}"/>
              </a:ext>
            </a:extLst>
          </p:cNvPr>
          <p:cNvCxnSpPr>
            <a:stCxn id="1026" idx="3"/>
          </p:cNvCxnSpPr>
          <p:nvPr/>
        </p:nvCxnSpPr>
        <p:spPr>
          <a:xfrm flipV="1">
            <a:off x="1278073" y="3926666"/>
            <a:ext cx="1355314" cy="16388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556F387-6D1E-1FE9-EB3D-EF43A65687B9}"/>
              </a:ext>
            </a:extLst>
          </p:cNvPr>
          <p:cNvCxnSpPr>
            <a:stCxn id="1028" idx="3"/>
          </p:cNvCxnSpPr>
          <p:nvPr/>
        </p:nvCxnSpPr>
        <p:spPr>
          <a:xfrm flipV="1">
            <a:off x="1298234" y="3915905"/>
            <a:ext cx="1335153" cy="25113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4C6900D-2B72-1D72-4F61-51AE1B691315}"/>
              </a:ext>
            </a:extLst>
          </p:cNvPr>
          <p:cNvCxnSpPr>
            <a:stCxn id="8" idx="3"/>
            <a:endCxn id="1044" idx="1"/>
          </p:cNvCxnSpPr>
          <p:nvPr/>
        </p:nvCxnSpPr>
        <p:spPr>
          <a:xfrm flipV="1">
            <a:off x="4757009" y="3068191"/>
            <a:ext cx="1368373" cy="10825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AD21156-A8D7-50D3-CD58-C7B84C9A3EDD}"/>
              </a:ext>
            </a:extLst>
          </p:cNvPr>
          <p:cNvCxnSpPr>
            <a:endCxn id="1038" idx="1"/>
          </p:cNvCxnSpPr>
          <p:nvPr/>
        </p:nvCxnSpPr>
        <p:spPr>
          <a:xfrm>
            <a:off x="4769419" y="4150724"/>
            <a:ext cx="875736" cy="978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278A85B-A7E6-41A7-B31D-95DC5F613403}"/>
              </a:ext>
            </a:extLst>
          </p:cNvPr>
          <p:cNvCxnSpPr>
            <a:endCxn id="1040" idx="1"/>
          </p:cNvCxnSpPr>
          <p:nvPr/>
        </p:nvCxnSpPr>
        <p:spPr>
          <a:xfrm>
            <a:off x="4769419" y="4150724"/>
            <a:ext cx="1096480" cy="11647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4B7CF8C-6E1E-4AEF-2103-769581D295AA}"/>
              </a:ext>
            </a:extLst>
          </p:cNvPr>
          <p:cNvCxnSpPr/>
          <p:nvPr/>
        </p:nvCxnSpPr>
        <p:spPr>
          <a:xfrm>
            <a:off x="4783385" y="4150724"/>
            <a:ext cx="2123622" cy="10208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B981FC3-451B-60AB-B645-24F2A401BC88}"/>
              </a:ext>
            </a:extLst>
          </p:cNvPr>
          <p:cNvCxnSpPr>
            <a:stCxn id="1044" idx="3"/>
            <a:endCxn id="1046" idx="1"/>
          </p:cNvCxnSpPr>
          <p:nvPr/>
        </p:nvCxnSpPr>
        <p:spPr>
          <a:xfrm flipV="1">
            <a:off x="7281687" y="2686283"/>
            <a:ext cx="2399071" cy="3819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C9E33E4-DD05-7517-4F88-4BF54E117610}"/>
              </a:ext>
            </a:extLst>
          </p:cNvPr>
          <p:cNvCxnSpPr>
            <a:stCxn id="1044" idx="3"/>
            <a:endCxn id="1048" idx="1"/>
          </p:cNvCxnSpPr>
          <p:nvPr/>
        </p:nvCxnSpPr>
        <p:spPr>
          <a:xfrm>
            <a:off x="7281687" y="3068191"/>
            <a:ext cx="2659502" cy="10735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15750E22-00A7-60C6-D8C1-549D3F1DE13B}"/>
              </a:ext>
            </a:extLst>
          </p:cNvPr>
          <p:cNvCxnSpPr>
            <a:stCxn id="1044" idx="3"/>
            <a:endCxn id="1050" idx="1"/>
          </p:cNvCxnSpPr>
          <p:nvPr/>
        </p:nvCxnSpPr>
        <p:spPr>
          <a:xfrm>
            <a:off x="7281687" y="3068191"/>
            <a:ext cx="2511348" cy="24014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C90F9CD-0755-2328-A9A9-802A0323DB25}"/>
              </a:ext>
            </a:extLst>
          </p:cNvPr>
          <p:cNvCxnSpPr>
            <a:stCxn id="1034" idx="3"/>
            <a:endCxn id="1048" idx="1"/>
          </p:cNvCxnSpPr>
          <p:nvPr/>
        </p:nvCxnSpPr>
        <p:spPr>
          <a:xfrm flipV="1">
            <a:off x="7660354" y="4141709"/>
            <a:ext cx="2280835" cy="12352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1DF222AF-CDF3-68E4-2B43-8B43F28CFAF9}"/>
              </a:ext>
            </a:extLst>
          </p:cNvPr>
          <p:cNvCxnSpPr>
            <a:stCxn id="1036" idx="3"/>
            <a:endCxn id="1048" idx="1"/>
          </p:cNvCxnSpPr>
          <p:nvPr/>
        </p:nvCxnSpPr>
        <p:spPr>
          <a:xfrm flipV="1">
            <a:off x="7805157" y="4141709"/>
            <a:ext cx="2136032" cy="913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6D73C321-3ACD-3EAE-CC73-E34106732468}"/>
              </a:ext>
            </a:extLst>
          </p:cNvPr>
          <p:cNvCxnSpPr>
            <a:stCxn id="1036" idx="3"/>
            <a:endCxn id="1046" idx="1"/>
          </p:cNvCxnSpPr>
          <p:nvPr/>
        </p:nvCxnSpPr>
        <p:spPr>
          <a:xfrm flipV="1">
            <a:off x="7805157" y="2686283"/>
            <a:ext cx="1875601" cy="15467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CD419087-4539-FE52-18EF-D23361D0D4E6}"/>
              </a:ext>
            </a:extLst>
          </p:cNvPr>
          <p:cNvCxnSpPr>
            <a:stCxn id="1034" idx="3"/>
            <a:endCxn id="1050" idx="1"/>
          </p:cNvCxnSpPr>
          <p:nvPr/>
        </p:nvCxnSpPr>
        <p:spPr>
          <a:xfrm>
            <a:off x="7660354" y="5376961"/>
            <a:ext cx="2132681" cy="926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A2934217-B483-418D-78F9-91121A8B575A}"/>
              </a:ext>
            </a:extLst>
          </p:cNvPr>
          <p:cNvSpPr txBox="1"/>
          <p:nvPr/>
        </p:nvSpPr>
        <p:spPr>
          <a:xfrm>
            <a:off x="9044500" y="1386066"/>
            <a:ext cx="31134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Interactions in the digital world</a:t>
            </a:r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051E0980-5DE5-C1B2-71A0-A4301085A506}"/>
              </a:ext>
            </a:extLst>
          </p:cNvPr>
          <p:cNvSpPr/>
          <p:nvPr/>
        </p:nvSpPr>
        <p:spPr>
          <a:xfrm>
            <a:off x="1714557" y="6012706"/>
            <a:ext cx="4151341" cy="7830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When did I go to Tokyo? Where did I run when I was in Tel-Aviv? How many books did I read last year?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4FFD88D6-1F5A-B509-0D35-8476BD804668}"/>
              </a:ext>
            </a:extLst>
          </p:cNvPr>
          <p:cNvCxnSpPr>
            <a:cxnSpLocks/>
            <a:stCxn id="47" idx="0"/>
            <a:endCxn id="8" idx="2"/>
          </p:cNvCxnSpPr>
          <p:nvPr/>
        </p:nvCxnSpPr>
        <p:spPr>
          <a:xfrm flipH="1" flipV="1">
            <a:off x="3677732" y="5903324"/>
            <a:ext cx="112496" cy="10938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35586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7DB2C0-A863-A9E3-4DCA-0ACF5D7E1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250361"/>
            <a:ext cx="10515600" cy="1325563"/>
          </a:xfrm>
        </p:spPr>
        <p:txBody>
          <a:bodyPr/>
          <a:lstStyle/>
          <a:p>
            <a:r>
              <a:rPr lang="en-US" dirty="0"/>
              <a:t>Importing Data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A1B90976-7C72-CF97-6A76-83BEAB0F25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52456" y="1371600"/>
            <a:ext cx="5765261" cy="4942114"/>
          </a:xfrm>
        </p:spPr>
        <p:txBody>
          <a:bodyPr>
            <a:normAutofit/>
          </a:bodyPr>
          <a:lstStyle/>
          <a:p>
            <a:r>
              <a:rPr lang="en-US" dirty="0"/>
              <a:t>Possible, thanks to GDPR. DMA will make it easier.</a:t>
            </a:r>
          </a:p>
          <a:p>
            <a:r>
              <a:rPr lang="en-US" dirty="0"/>
              <a:t>We don’t need to import all the data</a:t>
            </a:r>
          </a:p>
          <a:p>
            <a:r>
              <a:rPr lang="en-US" sz="2800" dirty="0"/>
              <a:t>New toys will give us more kinds of data: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Sleep trackers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Smart clothing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Brain-computer interfaces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1AF996-EF1D-06AA-A82C-1F1AEF193E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185" y="1820108"/>
            <a:ext cx="737049" cy="711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30" descr="The Complete Apple Watch Icons &amp; Symbols Guide (2022)">
            <a:extLst>
              <a:ext uri="{FF2B5EF4-FFF2-40B4-BE49-F238E27FC236}">
                <a16:creationId xmlns:a16="http://schemas.microsoft.com/office/drawing/2014/main" id="{0DA4CF00-15A8-1E38-44C0-0FC2E7009E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283" y="2681862"/>
            <a:ext cx="510851" cy="833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0" descr="Maps - Apple">
            <a:extLst>
              <a:ext uri="{FF2B5EF4-FFF2-40B4-BE49-F238E27FC236}">
                <a16:creationId xmlns:a16="http://schemas.microsoft.com/office/drawing/2014/main" id="{F6DEC038-7468-A7DD-3600-68438B8716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905" y="3666246"/>
            <a:ext cx="563605" cy="563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0" descr="Spotify - Free music icons">
            <a:extLst>
              <a:ext uri="{FF2B5EF4-FFF2-40B4-BE49-F238E27FC236}">
                <a16:creationId xmlns:a16="http://schemas.microsoft.com/office/drawing/2014/main" id="{D65FB2F8-B01C-24D4-D004-38A2D196E4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341" y="4380402"/>
            <a:ext cx="696732" cy="696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Smart glasses - Free technology icons">
            <a:extLst>
              <a:ext uri="{FF2B5EF4-FFF2-40B4-BE49-F238E27FC236}">
                <a16:creationId xmlns:a16="http://schemas.microsoft.com/office/drawing/2014/main" id="{324E0E46-2D2C-C5D1-87A2-978BEB70FB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434" y="5227685"/>
            <a:ext cx="675639" cy="675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Library - Free education icons">
            <a:extLst>
              <a:ext uri="{FF2B5EF4-FFF2-40B4-BE49-F238E27FC236}">
                <a16:creationId xmlns:a16="http://schemas.microsoft.com/office/drawing/2014/main" id="{055FECE8-132C-5188-5E7B-45AB8B7BD0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474" y="6053873"/>
            <a:ext cx="746760" cy="746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Timeline - Free edit tools icons">
            <a:extLst>
              <a:ext uri="{FF2B5EF4-FFF2-40B4-BE49-F238E27FC236}">
                <a16:creationId xmlns:a16="http://schemas.microsoft.com/office/drawing/2014/main" id="{8FC65977-056B-D3F8-C0AC-84E08F8AA9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7952" y="3124009"/>
            <a:ext cx="2450349" cy="2450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8826968-55D6-BD7F-F181-8B7A224C887B}"/>
              </a:ext>
            </a:extLst>
          </p:cNvPr>
          <p:cNvSpPr/>
          <p:nvPr/>
        </p:nvSpPr>
        <p:spPr>
          <a:xfrm>
            <a:off x="2598454" y="2398124"/>
            <a:ext cx="2158555" cy="35052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FF89873-1170-6EB1-E2DD-9A0E16C4A505}"/>
              </a:ext>
            </a:extLst>
          </p:cNvPr>
          <p:cNvCxnSpPr>
            <a:stCxn id="3" idx="3"/>
          </p:cNvCxnSpPr>
          <p:nvPr/>
        </p:nvCxnSpPr>
        <p:spPr>
          <a:xfrm>
            <a:off x="1298234" y="2175710"/>
            <a:ext cx="1300220" cy="16850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13AE56F-9E22-EB91-1A50-7A3CA5E71126}"/>
              </a:ext>
            </a:extLst>
          </p:cNvPr>
          <p:cNvCxnSpPr>
            <a:stCxn id="5" idx="3"/>
          </p:cNvCxnSpPr>
          <p:nvPr/>
        </p:nvCxnSpPr>
        <p:spPr>
          <a:xfrm>
            <a:off x="1185134" y="3098779"/>
            <a:ext cx="1448253" cy="7620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46B93AD-2DE5-87FE-8A4D-35DEAB7BBDD2}"/>
              </a:ext>
            </a:extLst>
          </p:cNvPr>
          <p:cNvCxnSpPr>
            <a:stCxn id="6" idx="3"/>
          </p:cNvCxnSpPr>
          <p:nvPr/>
        </p:nvCxnSpPr>
        <p:spPr>
          <a:xfrm flipV="1">
            <a:off x="1211510" y="3883761"/>
            <a:ext cx="1395501" cy="642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5B6EF82-1A34-1B7F-64D1-FC486EE0599D}"/>
              </a:ext>
            </a:extLst>
          </p:cNvPr>
          <p:cNvCxnSpPr>
            <a:stCxn id="7" idx="3"/>
          </p:cNvCxnSpPr>
          <p:nvPr/>
        </p:nvCxnSpPr>
        <p:spPr>
          <a:xfrm flipV="1">
            <a:off x="1278073" y="3883761"/>
            <a:ext cx="1355314" cy="8450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BF3DF70-7547-000F-B9D4-45E9A9AE1E8B}"/>
              </a:ext>
            </a:extLst>
          </p:cNvPr>
          <p:cNvCxnSpPr>
            <a:stCxn id="1026" idx="3"/>
          </p:cNvCxnSpPr>
          <p:nvPr/>
        </p:nvCxnSpPr>
        <p:spPr>
          <a:xfrm flipV="1">
            <a:off x="1278073" y="3926666"/>
            <a:ext cx="1355314" cy="16388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556F387-6D1E-1FE9-EB3D-EF43A65687B9}"/>
              </a:ext>
            </a:extLst>
          </p:cNvPr>
          <p:cNvCxnSpPr>
            <a:stCxn id="1028" idx="3"/>
          </p:cNvCxnSpPr>
          <p:nvPr/>
        </p:nvCxnSpPr>
        <p:spPr>
          <a:xfrm flipV="1">
            <a:off x="1298234" y="3915905"/>
            <a:ext cx="1335153" cy="25113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2E183996-3A56-2DB8-2878-3028417988EB}"/>
              </a:ext>
            </a:extLst>
          </p:cNvPr>
          <p:cNvSpPr txBox="1"/>
          <p:nvPr/>
        </p:nvSpPr>
        <p:spPr>
          <a:xfrm>
            <a:off x="3855634" y="6211669"/>
            <a:ext cx="846133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rgbClr val="0070C0"/>
                </a:solidFill>
              </a:rPr>
              <a:t>Also include “</a:t>
            </a:r>
            <a:r>
              <a:rPr lang="en-US" sz="3600" dirty="0" err="1">
                <a:solidFill>
                  <a:srgbClr val="0070C0"/>
                </a:solidFill>
              </a:rPr>
              <a:t>Projectories</a:t>
            </a:r>
            <a:r>
              <a:rPr lang="en-US" sz="3600" dirty="0">
                <a:solidFill>
                  <a:srgbClr val="0070C0"/>
                </a:solidFill>
              </a:rPr>
              <a:t> and </a:t>
            </a:r>
            <a:r>
              <a:rPr lang="en-US" sz="3600" dirty="0" err="1">
                <a:solidFill>
                  <a:srgbClr val="0070C0"/>
                </a:solidFill>
              </a:rPr>
              <a:t>Subjectories</a:t>
            </a:r>
            <a:r>
              <a:rPr lang="en-US" sz="3600" dirty="0">
                <a:solidFill>
                  <a:srgbClr val="0070C0"/>
                </a:solidFill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543705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D03951-FEBF-370D-7AAE-17C3E53B2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b="0" dirty="0">
                <a:effectLst/>
              </a:rPr>
            </a:br>
            <a:r>
              <a:rPr lang="en-US" b="0" dirty="0" err="1">
                <a:effectLst/>
              </a:rPr>
              <a:t>TimelineBuilder</a:t>
            </a:r>
            <a:r>
              <a:rPr lang="en-US" b="0" dirty="0">
                <a:effectLst/>
              </a:rPr>
              <a:t> </a:t>
            </a:r>
            <a:r>
              <a:rPr lang="en-US" b="0" i="0" u="sng" dirty="0">
                <a:effectLst/>
                <a:latin typeface="system-ui"/>
                <a:hlinkClick r:id="rId2"/>
              </a:rPr>
              <a:t>github.com/facebookresearch/personal-timeline</a:t>
            </a:r>
            <a:br>
              <a:rPr lang="en-US" dirty="0"/>
            </a:b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F9E9D23-2506-C8CF-D76D-B1730E8841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123" y="3111327"/>
            <a:ext cx="2809627" cy="3580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12606F6-1600-FF95-93D9-37306CF23C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5772" y="3219979"/>
            <a:ext cx="2148150" cy="3471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1CB8479-8F17-006F-AC52-39AFBE0A01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5457" y="3177795"/>
            <a:ext cx="2297301" cy="3712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01F5EB1-6348-6FD6-D19E-B156F42B1B33}"/>
              </a:ext>
            </a:extLst>
          </p:cNvPr>
          <p:cNvSpPr txBox="1"/>
          <p:nvPr/>
        </p:nvSpPr>
        <p:spPr>
          <a:xfrm>
            <a:off x="3937014" y="2511162"/>
            <a:ext cx="326518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Attended a conference</a:t>
            </a:r>
            <a:endParaRPr lang="en-US" b="0" dirty="0">
              <a:effectLst/>
            </a:endParaRP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Enjoyed coffee</a:t>
            </a:r>
            <a:endParaRPr lang="en-US" b="0" dirty="0">
              <a:effectLst/>
            </a:endParaRPr>
          </a:p>
          <a:p>
            <a:br>
              <a:rPr lang="en-US" dirty="0"/>
            </a:b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270991-457E-1900-692A-2A140AC3A0C0}"/>
              </a:ext>
            </a:extLst>
          </p:cNvPr>
          <p:cNvSpPr txBox="1"/>
          <p:nvPr/>
        </p:nvSpPr>
        <p:spPr>
          <a:xfrm>
            <a:off x="5036544" y="2546344"/>
            <a:ext cx="609797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Went for a show </a:t>
            </a:r>
            <a:br>
              <a:rPr 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 the evening</a:t>
            </a:r>
            <a:endParaRPr lang="en-US" b="0" dirty="0">
              <a:effectLst/>
            </a:endParaRPr>
          </a:p>
          <a:p>
            <a:br>
              <a:rPr lang="en-US" dirty="0"/>
            </a:b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139F3E-B2B6-A081-A688-5533CA45D665}"/>
              </a:ext>
            </a:extLst>
          </p:cNvPr>
          <p:cNvSpPr txBox="1"/>
          <p:nvPr/>
        </p:nvSpPr>
        <p:spPr>
          <a:xfrm>
            <a:off x="387319" y="2505670"/>
            <a:ext cx="470684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Started the day with a run</a:t>
            </a:r>
            <a:endParaRPr lang="en-US" b="0" dirty="0">
              <a:effectLst/>
            </a:endParaRPr>
          </a:p>
          <a:p>
            <a:br>
              <a:rPr lang="en-US" dirty="0"/>
            </a:b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4051905-33B3-348E-8D63-744FD47F3E9D}"/>
              </a:ext>
            </a:extLst>
          </p:cNvPr>
          <p:cNvSpPr txBox="1"/>
          <p:nvPr/>
        </p:nvSpPr>
        <p:spPr>
          <a:xfrm>
            <a:off x="10071680" y="1778828"/>
            <a:ext cx="212568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Alon’s April 15, 2019, in Vancouver.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7369164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3521D2-A08D-C2C4-2906-884AA5717C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517" y="212306"/>
            <a:ext cx="11245926" cy="1325563"/>
          </a:xfrm>
        </p:spPr>
        <p:txBody>
          <a:bodyPr/>
          <a:lstStyle/>
          <a:p>
            <a:r>
              <a:rPr lang="en-US" dirty="0"/>
              <a:t>Fusing Data to a Timeline: a database of Episodes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2D992A-2F35-EC3A-73AB-92E0F40D39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5200" y="4672426"/>
            <a:ext cx="10515600" cy="203517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Every episode has a start/end time and location. </a:t>
            </a:r>
          </a:p>
          <a:p>
            <a:pPr lvl="1"/>
            <a:r>
              <a:rPr lang="en-US" dirty="0"/>
              <a:t>Important to compute the </a:t>
            </a:r>
            <a:r>
              <a:rPr lang="en-US" i="1" dirty="0"/>
              <a:t>experienced time. </a:t>
            </a:r>
            <a:endParaRPr lang="en-US" dirty="0"/>
          </a:p>
          <a:p>
            <a:pPr lvl="1"/>
            <a:r>
              <a:rPr lang="en-US" dirty="0"/>
              <a:t>No other structure required. </a:t>
            </a:r>
          </a:p>
          <a:p>
            <a:r>
              <a:rPr lang="en-US" dirty="0"/>
              <a:t>Why is fusion important? Because data sources complement each other.  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E10012C3-598B-1426-AD80-A25D4A4D8E5E}"/>
              </a:ext>
            </a:extLst>
          </p:cNvPr>
          <p:cNvCxnSpPr/>
          <p:nvPr/>
        </p:nvCxnSpPr>
        <p:spPr>
          <a:xfrm>
            <a:off x="1699065" y="2680987"/>
            <a:ext cx="878058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C2EEF9E-DE3A-318B-C9BD-28DC9FC944B1}"/>
              </a:ext>
            </a:extLst>
          </p:cNvPr>
          <p:cNvCxnSpPr>
            <a:cxnSpLocks/>
          </p:cNvCxnSpPr>
          <p:nvPr/>
        </p:nvCxnSpPr>
        <p:spPr>
          <a:xfrm>
            <a:off x="1910080" y="2511003"/>
            <a:ext cx="0" cy="3399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61A3849-0340-DF5E-3BDF-D2C3D386E5DB}"/>
              </a:ext>
            </a:extLst>
          </p:cNvPr>
          <p:cNvCxnSpPr>
            <a:cxnSpLocks/>
          </p:cNvCxnSpPr>
          <p:nvPr/>
        </p:nvCxnSpPr>
        <p:spPr>
          <a:xfrm>
            <a:off x="2642951" y="2511003"/>
            <a:ext cx="0" cy="3399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EDF2580-21BF-2349-14B2-AC8134104614}"/>
              </a:ext>
            </a:extLst>
          </p:cNvPr>
          <p:cNvCxnSpPr>
            <a:cxnSpLocks/>
          </p:cNvCxnSpPr>
          <p:nvPr/>
        </p:nvCxnSpPr>
        <p:spPr>
          <a:xfrm>
            <a:off x="3375821" y="2511003"/>
            <a:ext cx="0" cy="3399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C22127B-8217-972C-B863-365BB3A44D49}"/>
              </a:ext>
            </a:extLst>
          </p:cNvPr>
          <p:cNvCxnSpPr>
            <a:cxnSpLocks/>
          </p:cNvCxnSpPr>
          <p:nvPr/>
        </p:nvCxnSpPr>
        <p:spPr>
          <a:xfrm>
            <a:off x="4108692" y="2511003"/>
            <a:ext cx="0" cy="3399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D9412C5-FE66-D57C-F993-C8F1D40F6B4E}"/>
              </a:ext>
            </a:extLst>
          </p:cNvPr>
          <p:cNvCxnSpPr>
            <a:cxnSpLocks/>
          </p:cNvCxnSpPr>
          <p:nvPr/>
        </p:nvCxnSpPr>
        <p:spPr>
          <a:xfrm>
            <a:off x="4841563" y="2511003"/>
            <a:ext cx="0" cy="3399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FAEAC60-A167-C6DD-89EC-D74C828627F9}"/>
              </a:ext>
            </a:extLst>
          </p:cNvPr>
          <p:cNvCxnSpPr>
            <a:cxnSpLocks/>
          </p:cNvCxnSpPr>
          <p:nvPr/>
        </p:nvCxnSpPr>
        <p:spPr>
          <a:xfrm>
            <a:off x="5574433" y="2511003"/>
            <a:ext cx="0" cy="3399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3076310-A88C-3B55-2F29-6E24B255D13F}"/>
              </a:ext>
            </a:extLst>
          </p:cNvPr>
          <p:cNvCxnSpPr>
            <a:cxnSpLocks/>
          </p:cNvCxnSpPr>
          <p:nvPr/>
        </p:nvCxnSpPr>
        <p:spPr>
          <a:xfrm>
            <a:off x="6307304" y="2511003"/>
            <a:ext cx="0" cy="3399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A49460A-CA0C-F953-9E38-0E61BD6B6558}"/>
              </a:ext>
            </a:extLst>
          </p:cNvPr>
          <p:cNvCxnSpPr>
            <a:cxnSpLocks/>
          </p:cNvCxnSpPr>
          <p:nvPr/>
        </p:nvCxnSpPr>
        <p:spPr>
          <a:xfrm>
            <a:off x="7040175" y="2511003"/>
            <a:ext cx="0" cy="3399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0C78AD8-74BF-07AA-FBCB-B3441E6245E3}"/>
              </a:ext>
            </a:extLst>
          </p:cNvPr>
          <p:cNvCxnSpPr>
            <a:cxnSpLocks/>
          </p:cNvCxnSpPr>
          <p:nvPr/>
        </p:nvCxnSpPr>
        <p:spPr>
          <a:xfrm>
            <a:off x="7773045" y="2511003"/>
            <a:ext cx="0" cy="3399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6DA33E9-057A-66C0-BBA8-782D83E4818C}"/>
              </a:ext>
            </a:extLst>
          </p:cNvPr>
          <p:cNvCxnSpPr>
            <a:cxnSpLocks/>
          </p:cNvCxnSpPr>
          <p:nvPr/>
        </p:nvCxnSpPr>
        <p:spPr>
          <a:xfrm>
            <a:off x="8505916" y="2511003"/>
            <a:ext cx="0" cy="3399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7CB1540-FDE9-B0F1-04AB-30CD1B0902A5}"/>
              </a:ext>
            </a:extLst>
          </p:cNvPr>
          <p:cNvCxnSpPr>
            <a:cxnSpLocks/>
          </p:cNvCxnSpPr>
          <p:nvPr/>
        </p:nvCxnSpPr>
        <p:spPr>
          <a:xfrm>
            <a:off x="9238787" y="2511003"/>
            <a:ext cx="0" cy="3399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266A059-31C3-08BC-0C9A-1443453823FA}"/>
              </a:ext>
            </a:extLst>
          </p:cNvPr>
          <p:cNvCxnSpPr>
            <a:cxnSpLocks/>
          </p:cNvCxnSpPr>
          <p:nvPr/>
        </p:nvCxnSpPr>
        <p:spPr>
          <a:xfrm>
            <a:off x="9971651" y="2511003"/>
            <a:ext cx="0" cy="3399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AutoShape 2">
            <a:extLst>
              <a:ext uri="{FF2B5EF4-FFF2-40B4-BE49-F238E27FC236}">
                <a16:creationId xmlns:a16="http://schemas.microsoft.com/office/drawing/2014/main" id="{151B0575-56E5-FED9-E772-426C7410A04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126480" y="1756818"/>
            <a:ext cx="406400" cy="40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/>
          </a:p>
        </p:txBody>
      </p:sp>
      <p:pic>
        <p:nvPicPr>
          <p:cNvPr id="18" name="Picture 6">
            <a:extLst>
              <a:ext uri="{FF2B5EF4-FFF2-40B4-BE49-F238E27FC236}">
                <a16:creationId xmlns:a16="http://schemas.microsoft.com/office/drawing/2014/main" id="{ABD57CEC-2FD1-5CBE-A4B7-68BAB812A5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9431" y="2964295"/>
            <a:ext cx="1078523" cy="808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8">
            <a:extLst>
              <a:ext uri="{FF2B5EF4-FFF2-40B4-BE49-F238E27FC236}">
                <a16:creationId xmlns:a16="http://schemas.microsoft.com/office/drawing/2014/main" id="{3AD32F11-4860-1AA0-4B15-4E9D9878E2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564441" y="2964295"/>
            <a:ext cx="951468" cy="713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0">
            <a:extLst>
              <a:ext uri="{FF2B5EF4-FFF2-40B4-BE49-F238E27FC236}">
                <a16:creationId xmlns:a16="http://schemas.microsoft.com/office/drawing/2014/main" id="{63DA11FD-F55C-25C6-A9C1-AE00687347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5203287" y="1498910"/>
            <a:ext cx="791308" cy="1055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12">
            <a:extLst>
              <a:ext uri="{FF2B5EF4-FFF2-40B4-BE49-F238E27FC236}">
                <a16:creationId xmlns:a16="http://schemas.microsoft.com/office/drawing/2014/main" id="{5185123F-F124-9487-163F-456F42EE8D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6486" y="1630795"/>
            <a:ext cx="606669" cy="808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4">
            <a:extLst>
              <a:ext uri="{FF2B5EF4-FFF2-40B4-BE49-F238E27FC236}">
                <a16:creationId xmlns:a16="http://schemas.microsoft.com/office/drawing/2014/main" id="{207C21D7-8B7B-0B29-53BD-DDC0035C94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910079" y="1667045"/>
            <a:ext cx="584775" cy="77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ECECDA44-3238-3700-F534-3FF819B1B0B8}"/>
              </a:ext>
            </a:extLst>
          </p:cNvPr>
          <p:cNvSpPr txBox="1"/>
          <p:nvPr/>
        </p:nvSpPr>
        <p:spPr>
          <a:xfrm>
            <a:off x="1423573" y="2964294"/>
            <a:ext cx="9730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Born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55AA922-CC60-A7FE-C7D8-D8AB4709139D}"/>
              </a:ext>
            </a:extLst>
          </p:cNvPr>
          <p:cNvSpPr txBox="1"/>
          <p:nvPr/>
        </p:nvSpPr>
        <p:spPr>
          <a:xfrm>
            <a:off x="3040825" y="1743021"/>
            <a:ext cx="1586451" cy="7487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33" dirty="0"/>
              <a:t>Highschool graduation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0CB14FD-0B31-40EC-245D-779162554F74}"/>
              </a:ext>
            </a:extLst>
          </p:cNvPr>
          <p:cNvSpPr txBox="1"/>
          <p:nvPr/>
        </p:nvSpPr>
        <p:spPr>
          <a:xfrm>
            <a:off x="4963592" y="3020957"/>
            <a:ext cx="14653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Got tenure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3E869F8-1336-2616-49AA-B10B2F3F03CC}"/>
              </a:ext>
            </a:extLst>
          </p:cNvPr>
          <p:cNvSpPr txBox="1"/>
          <p:nvPr/>
        </p:nvSpPr>
        <p:spPr>
          <a:xfrm>
            <a:off x="6446923" y="1614972"/>
            <a:ext cx="15511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Trip to Tokyo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63E55E1-60AE-4DB9-5521-7C5D987AC9AD}"/>
              </a:ext>
            </a:extLst>
          </p:cNvPr>
          <p:cNvSpPr txBox="1"/>
          <p:nvPr/>
        </p:nvSpPr>
        <p:spPr>
          <a:xfrm>
            <a:off x="7651372" y="3008321"/>
            <a:ext cx="15829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Left academia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BDE007E-65E8-4AA8-10AA-0A91BA92CFAE}"/>
              </a:ext>
            </a:extLst>
          </p:cNvPr>
          <p:cNvSpPr txBox="1"/>
          <p:nvPr/>
        </p:nvSpPr>
        <p:spPr>
          <a:xfrm>
            <a:off x="9234287" y="1636985"/>
            <a:ext cx="15149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Fun with the kids</a:t>
            </a:r>
          </a:p>
        </p:txBody>
      </p:sp>
      <p:pic>
        <p:nvPicPr>
          <p:cNvPr id="29" name="Picture 16">
            <a:extLst>
              <a:ext uri="{FF2B5EF4-FFF2-40B4-BE49-F238E27FC236}">
                <a16:creationId xmlns:a16="http://schemas.microsoft.com/office/drawing/2014/main" id="{F8B7FCCD-CBFB-71E2-002B-D38E5BDB05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627240" y="2939874"/>
            <a:ext cx="808891" cy="1078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78EB0EBD-0B8E-9F66-8F2F-5D2B522C422D}"/>
              </a:ext>
            </a:extLst>
          </p:cNvPr>
          <p:cNvSpPr/>
          <p:nvPr/>
        </p:nvSpPr>
        <p:spPr>
          <a:xfrm>
            <a:off x="965200" y="1452880"/>
            <a:ext cx="10531103" cy="2936240"/>
          </a:xfrm>
          <a:prstGeom prst="rect">
            <a:avLst/>
          </a:prstGeom>
          <a:noFill/>
          <a:ln w="635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684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A5931-CB3D-CC06-F2E5-21AED0CCD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of the Technical Challenges</a:t>
            </a:r>
            <a:br>
              <a:rPr lang="en-US" dirty="0"/>
            </a:b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3DAF3A-102E-6438-4D88-20E162A724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48911"/>
          </a:xfrm>
        </p:spPr>
        <p:txBody>
          <a:bodyPr>
            <a:normAutofit/>
          </a:bodyPr>
          <a:lstStyle/>
          <a:p>
            <a:r>
              <a:rPr lang="en-US" dirty="0"/>
              <a:t>Deriving episodes -- the raw data doesn’t tell the whole story</a:t>
            </a:r>
          </a:p>
          <a:p>
            <a:pPr lvl="1"/>
            <a:r>
              <a:rPr lang="en-US" dirty="0"/>
              <a:t>Lots of photos from Tokyo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but the real itinerary is not explicit</a:t>
            </a:r>
          </a:p>
          <a:p>
            <a:pPr lvl="1"/>
            <a:r>
              <a:rPr lang="en-US" dirty="0"/>
              <a:t>Photos and shopping receipts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but it was really a birthday party (and prep)</a:t>
            </a:r>
          </a:p>
          <a:p>
            <a:pPr lvl="1"/>
            <a:r>
              <a:rPr lang="en-US" dirty="0"/>
              <a:t>A video of your day </a:t>
            </a:r>
            <a:r>
              <a:rPr lang="en-US" dirty="0">
                <a:sym typeface="Wingdings" pitchFamily="2" charset="2"/>
              </a:rPr>
              <a:t> ???</a:t>
            </a:r>
            <a:endParaRPr lang="en-US" dirty="0"/>
          </a:p>
          <a:p>
            <a:r>
              <a:rPr lang="en-US" dirty="0"/>
              <a:t>Querying timelines:</a:t>
            </a:r>
          </a:p>
          <a:p>
            <a:pPr lvl="1"/>
            <a:r>
              <a:rPr lang="en-US" dirty="0"/>
              <a:t>“Where did I take my mom when she came to Seattle?”</a:t>
            </a:r>
          </a:p>
          <a:p>
            <a:pPr lvl="1"/>
            <a:r>
              <a:rPr lang="en-US" dirty="0"/>
              <a:t>Will LLMs be able to answer these questions alone? (not if you ask a database person!)</a:t>
            </a:r>
          </a:p>
          <a:p>
            <a:pPr lvl="1"/>
            <a:r>
              <a:rPr lang="en-US" sz="2400" dirty="0" err="1"/>
              <a:t>TimelineQA</a:t>
            </a:r>
            <a:r>
              <a:rPr lang="en-US" sz="2400" dirty="0"/>
              <a:t>: a synthetic benchmark to start investigating QA [Tan et al., ACL 2023]</a:t>
            </a:r>
          </a:p>
          <a:p>
            <a:r>
              <a:rPr lang="en-US" dirty="0"/>
              <a:t>How can we train models to answer these queries?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88243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6EB715-CB05-03CE-5941-FB5B0D3D8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develop this vision securely?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72FCA0-CD34-59F1-3613-F1519A4A0C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data should be stored securely and available only to </a:t>
            </a:r>
            <a:r>
              <a:rPr lang="en-US" i="1" dirty="0"/>
              <a:t>you</a:t>
            </a:r>
            <a:r>
              <a:rPr lang="en-US" dirty="0"/>
              <a:t>. </a:t>
            </a:r>
          </a:p>
          <a:p>
            <a:r>
              <a:rPr lang="en-US" dirty="0"/>
              <a:t>Sharing slices of the data should be on the fly and in language:</a:t>
            </a:r>
          </a:p>
          <a:p>
            <a:pPr lvl="1"/>
            <a:r>
              <a:rPr lang="en-US" dirty="0"/>
              <a:t>Share my eating preferences with this waiter for the next 10 minutes</a:t>
            </a:r>
          </a:p>
          <a:p>
            <a:pPr lvl="1"/>
            <a:r>
              <a:rPr lang="en-US" dirty="0"/>
              <a:t>Share the itinerary of my trip to Hong Kong with Julia</a:t>
            </a:r>
          </a:p>
          <a:p>
            <a:r>
              <a:rPr lang="en-US" dirty="0"/>
              <a:t>What happens with shared experiences? (e.g., couples, families)</a:t>
            </a:r>
          </a:p>
          <a:p>
            <a:r>
              <a:rPr lang="en-US" dirty="0"/>
              <a:t>How do we protect users from overreach by institutions?  </a:t>
            </a:r>
          </a:p>
        </p:txBody>
      </p:sp>
    </p:spTree>
    <p:extLst>
      <p:ext uri="{BB962C8B-B14F-4D97-AF65-F5344CB8AC3E}">
        <p14:creationId xmlns:p14="http://schemas.microsoft.com/office/powerpoint/2010/main" val="11621885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45102</TotalTime>
  <Words>494</Words>
  <Application>Microsoft Macintosh PowerPoint</Application>
  <PresentationFormat>Widescreen</PresentationFormat>
  <Paragraphs>66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Calibri</vt:lpstr>
      <vt:lpstr>Calibri Light</vt:lpstr>
      <vt:lpstr>Muli</vt:lpstr>
      <vt:lpstr>system-ui</vt:lpstr>
      <vt:lpstr>Office Theme</vt:lpstr>
      <vt:lpstr>Undecentralized Personal Digital Data  </vt:lpstr>
      <vt:lpstr>Why Care About Personal Data?</vt:lpstr>
      <vt:lpstr>Imagine an Eco-System of Personal Data</vt:lpstr>
      <vt:lpstr>Importing Data</vt:lpstr>
      <vt:lpstr> TimelineBuilder github.com/facebookresearch/personal-timeline </vt:lpstr>
      <vt:lpstr>Fusing Data to a Timeline: a database of Episodes</vt:lpstr>
      <vt:lpstr>Some of the Technical Challenges </vt:lpstr>
      <vt:lpstr>How do we develop this vision securely?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Alon Halevy</dc:creator>
  <cp:lastModifiedBy>Alon Halevy</cp:lastModifiedBy>
  <cp:revision>274</cp:revision>
  <dcterms:created xsi:type="dcterms:W3CDTF">2020-07-06T03:46:47Z</dcterms:created>
  <dcterms:modified xsi:type="dcterms:W3CDTF">2023-08-23T17:16:05Z</dcterms:modified>
</cp:coreProperties>
</file>